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60" autoAdjust="0"/>
  </p:normalViewPr>
  <p:slideViewPr>
    <p:cSldViewPr>
      <p:cViewPr varScale="1">
        <p:scale>
          <a:sx n="81" d="100"/>
          <a:sy n="81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CC18-D054-44BD-95A8-98CA7427A13C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9CC18-D054-44BD-95A8-98CA7427A13C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87DEF-0D12-4ED4-979B-33E526C68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u="sng" dirty="0" smtClean="0"/>
              <a:t/>
            </a:r>
            <a:br>
              <a:rPr lang="en-US" sz="6700" b="1" u="sng" dirty="0" smtClean="0"/>
            </a:br>
            <a:r>
              <a:rPr lang="en-US" sz="6700" b="1" u="sng" dirty="0" smtClean="0"/>
              <a:t/>
            </a:r>
            <a:br>
              <a:rPr lang="en-US" sz="6700" b="1" u="sng" dirty="0" smtClean="0"/>
            </a:br>
            <a:r>
              <a:rPr lang="en-US" sz="6700" b="1" u="sng" dirty="0" smtClean="0"/>
              <a:t>Assonance</a:t>
            </a:r>
            <a:r>
              <a:rPr lang="en-US" sz="6700" dirty="0"/>
              <a:t>: </a:t>
            </a:r>
            <a:r>
              <a:rPr lang="en-US" sz="6700" dirty="0" smtClean="0"/>
              <a:t>repetition </a:t>
            </a:r>
            <a:r>
              <a:rPr lang="en-US" sz="6700" dirty="0"/>
              <a:t>of the same or similar </a:t>
            </a:r>
            <a:r>
              <a:rPr lang="en-US" sz="6700" dirty="0" smtClean="0"/>
              <a:t>vowel sounds </a:t>
            </a:r>
            <a:br>
              <a:rPr lang="en-US" sz="6700" dirty="0" smtClean="0"/>
            </a:b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6700" dirty="0" smtClean="0"/>
              <a:t>“</a:t>
            </a:r>
            <a:r>
              <a:rPr lang="en-US" sz="6700" dirty="0"/>
              <a:t>That hoard, and sleep, and feed, and know not me.”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"/>
            <a:ext cx="8915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/>
              <a:t>Metaphor:</a:t>
            </a:r>
            <a:r>
              <a:rPr lang="en-US" sz="4400" dirty="0" smtClean="0"/>
              <a:t> </a:t>
            </a:r>
          </a:p>
          <a:p>
            <a:r>
              <a:rPr lang="en-US" sz="4400" dirty="0" smtClean="0"/>
              <a:t>An </a:t>
            </a:r>
            <a:r>
              <a:rPr lang="en-US" sz="4400" dirty="0"/>
              <a:t>implied </a:t>
            </a:r>
            <a:r>
              <a:rPr lang="en-US" sz="4400" b="1" dirty="0"/>
              <a:t>comparison of dissimilar objects</a:t>
            </a:r>
            <a:r>
              <a:rPr lang="en-US" sz="4400" dirty="0"/>
              <a:t>. </a:t>
            </a:r>
            <a:endParaRPr lang="en-US" sz="4400" dirty="0" smtClean="0"/>
          </a:p>
          <a:p>
            <a:r>
              <a:rPr lang="en-US" sz="4400" b="1" u="sng" dirty="0" smtClean="0"/>
              <a:t>SIMILE:</a:t>
            </a:r>
            <a:r>
              <a:rPr lang="en-US" sz="4400" dirty="0" smtClean="0"/>
              <a:t> </a:t>
            </a:r>
            <a:r>
              <a:rPr lang="en-US" sz="4400" b="1" dirty="0"/>
              <a:t>explicit comparison</a:t>
            </a:r>
            <a:r>
              <a:rPr lang="en-US" sz="4400" dirty="0"/>
              <a:t>. </a:t>
            </a:r>
            <a:r>
              <a:rPr lang="en-US" sz="3600" dirty="0" smtClean="0"/>
              <a:t>“</a:t>
            </a:r>
            <a:r>
              <a:rPr lang="en-US" sz="3600" i="1" dirty="0" smtClean="0"/>
              <a:t>like or as”</a:t>
            </a:r>
          </a:p>
          <a:p>
            <a:endParaRPr lang="en-US" sz="4400" dirty="0" smtClean="0"/>
          </a:p>
          <a:p>
            <a:r>
              <a:rPr lang="en-US" sz="4400" dirty="0" smtClean="0"/>
              <a:t>Metaphors </a:t>
            </a:r>
            <a:r>
              <a:rPr lang="en-US" sz="4400" dirty="0"/>
              <a:t>apply words to objects </a:t>
            </a:r>
            <a:r>
              <a:rPr lang="en-US" sz="4400" dirty="0" smtClean="0"/>
              <a:t>where </a:t>
            </a:r>
            <a:r>
              <a:rPr lang="en-US" sz="4400" dirty="0"/>
              <a:t>there is no normal, literal, or expected </a:t>
            </a:r>
            <a:r>
              <a:rPr lang="en-US" sz="4400" dirty="0" smtClean="0"/>
              <a:t>association:</a:t>
            </a:r>
          </a:p>
          <a:p>
            <a:r>
              <a:rPr lang="en-US" sz="4400" dirty="0" smtClean="0"/>
              <a:t> “</a:t>
            </a:r>
            <a:r>
              <a:rPr lang="en-US" sz="4400" dirty="0"/>
              <a:t>Life’s but a walking shadow</a:t>
            </a:r>
            <a:r>
              <a:rPr lang="en-US" sz="4400" dirty="0" smtClean="0"/>
              <a:t>”</a:t>
            </a:r>
            <a:endParaRPr 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1"/>
            <a:ext cx="8610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/>
              <a:t>Motif:  </a:t>
            </a:r>
            <a:r>
              <a:rPr lang="en-US" sz="5400" dirty="0" smtClean="0"/>
              <a:t>unifying </a:t>
            </a:r>
            <a:r>
              <a:rPr lang="en-US" sz="5400" dirty="0"/>
              <a:t>elements in a </a:t>
            </a:r>
            <a:r>
              <a:rPr lang="en-US" sz="5400" dirty="0" smtClean="0"/>
              <a:t>work.</a:t>
            </a:r>
          </a:p>
          <a:p>
            <a:endParaRPr lang="en-US" sz="5400" dirty="0" smtClean="0"/>
          </a:p>
          <a:p>
            <a:r>
              <a:rPr lang="en-US" sz="5400" dirty="0" smtClean="0"/>
              <a:t>It </a:t>
            </a:r>
            <a:r>
              <a:rPr lang="en-US" sz="5400" dirty="0"/>
              <a:t>may be a phrase, </a:t>
            </a:r>
            <a:r>
              <a:rPr lang="en-US" sz="5400" b="1" dirty="0"/>
              <a:t>IMAGE</a:t>
            </a:r>
            <a:r>
              <a:rPr lang="en-US" sz="5400" dirty="0"/>
              <a:t>, </a:t>
            </a:r>
            <a:r>
              <a:rPr lang="en-US" sz="5400" b="1" dirty="0"/>
              <a:t>SYMBOL</a:t>
            </a:r>
            <a:r>
              <a:rPr lang="en-US" sz="5400" dirty="0"/>
              <a:t>, citation, or some other narrative detail that recurs and helps to elaborate a </a:t>
            </a:r>
            <a:r>
              <a:rPr lang="en-US" sz="5400" b="1" dirty="0"/>
              <a:t>THEME.</a:t>
            </a:r>
            <a:r>
              <a:rPr lang="en-US" sz="5400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534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/>
              <a:t>Oxymoron</a:t>
            </a:r>
            <a:r>
              <a:rPr lang="en-US" sz="5400" dirty="0" smtClean="0"/>
              <a:t>:  A </a:t>
            </a:r>
            <a:r>
              <a:rPr lang="en-US" sz="5400" dirty="0"/>
              <a:t>statement with two apparently contradictory components </a:t>
            </a:r>
            <a:endParaRPr lang="en-US" sz="5400" dirty="0" smtClean="0"/>
          </a:p>
          <a:p>
            <a:endParaRPr lang="en-US" sz="5400" dirty="0" smtClean="0"/>
          </a:p>
          <a:p>
            <a:r>
              <a:rPr lang="en-US" sz="5400" dirty="0" smtClean="0"/>
              <a:t>W.B. </a:t>
            </a:r>
            <a:r>
              <a:rPr lang="en-US" sz="5400" dirty="0" err="1" smtClean="0"/>
              <a:t>Yeat’s</a:t>
            </a:r>
            <a:r>
              <a:rPr lang="en-US" sz="5400" dirty="0" smtClean="0"/>
              <a:t>: </a:t>
            </a:r>
            <a:r>
              <a:rPr lang="en-US" sz="5400" dirty="0"/>
              <a:t>“terrible beauty</a:t>
            </a:r>
            <a:r>
              <a:rPr lang="en-US" sz="5400" dirty="0" smtClean="0"/>
              <a:t>” It is </a:t>
            </a:r>
            <a:r>
              <a:rPr lang="en-US" sz="5400" dirty="0"/>
              <a:t>effective as a result of its incongruity.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/>
              <a:t>Personification</a:t>
            </a:r>
            <a:r>
              <a:rPr lang="en-US" sz="5400" dirty="0" smtClean="0"/>
              <a:t>:  </a:t>
            </a:r>
          </a:p>
          <a:p>
            <a:endParaRPr lang="en-US" sz="5400" dirty="0" smtClean="0"/>
          </a:p>
          <a:p>
            <a:r>
              <a:rPr lang="en-US" sz="5400" b="1" dirty="0" smtClean="0"/>
              <a:t>The </a:t>
            </a:r>
            <a:r>
              <a:rPr lang="en-US" sz="5400" b="1" dirty="0"/>
              <a:t>attribution  of human qualities to non-human objects.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>
                <a:latin typeface="Arial" pitchFamily="34" charset="0"/>
                <a:cs typeface="Arial" pitchFamily="34" charset="0"/>
              </a:rPr>
              <a:t>Setting: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*place 		   *historical period</a:t>
            </a: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           *social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circumstances 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setting has significant implications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for: </a:t>
            </a:r>
          </a:p>
          <a:p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Atmosphere       Character      Plot    Theme          Action       Conflict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/>
              <a:t>Symbolism </a:t>
            </a:r>
            <a:r>
              <a:rPr lang="en-US" sz="4400" b="1" dirty="0" smtClean="0"/>
              <a:t>:          </a:t>
            </a:r>
            <a:r>
              <a:rPr lang="en-US" sz="4400" b="1" i="1" dirty="0" smtClean="0"/>
              <a:t>Any </a:t>
            </a:r>
          </a:p>
          <a:p>
            <a:r>
              <a:rPr lang="en-US" sz="4400" b="1" dirty="0" smtClean="0"/>
              <a:t>CHARACTER         ACTION       OBJECT                                   SITUATION             SETTING</a:t>
            </a:r>
          </a:p>
          <a:p>
            <a:r>
              <a:rPr lang="en-US" sz="4400" b="1" dirty="0" smtClean="0"/>
              <a:t>                   </a:t>
            </a:r>
            <a:r>
              <a:rPr lang="en-US" sz="4400" b="1" i="1" u="sng" dirty="0" smtClean="0"/>
              <a:t>can </a:t>
            </a:r>
            <a:r>
              <a:rPr lang="en-US" sz="4400" b="1" i="1" u="sng" dirty="0"/>
              <a:t>be a </a:t>
            </a:r>
            <a:r>
              <a:rPr lang="en-US" sz="4400" b="1" i="1" u="sng" dirty="0" smtClean="0"/>
              <a:t>symbol</a:t>
            </a:r>
          </a:p>
          <a:p>
            <a:r>
              <a:rPr lang="en-US" sz="4400" dirty="0" smtClean="0"/>
              <a:t>if it has a </a:t>
            </a:r>
            <a:r>
              <a:rPr lang="en-US" sz="4400" dirty="0"/>
              <a:t>clear literal </a:t>
            </a:r>
            <a:r>
              <a:rPr lang="en-US" sz="4400" dirty="0" smtClean="0"/>
              <a:t>function </a:t>
            </a:r>
            <a:r>
              <a:rPr lang="en-US" sz="4400" u="sng" dirty="0" smtClean="0"/>
              <a:t>AND</a:t>
            </a:r>
            <a:r>
              <a:rPr lang="en-US" sz="4400" dirty="0" smtClean="0"/>
              <a:t> </a:t>
            </a:r>
            <a:r>
              <a:rPr lang="en-US" sz="4400" dirty="0"/>
              <a:t>it represents something beyond itself. </a:t>
            </a:r>
            <a:endParaRPr lang="en-US" sz="4400" dirty="0" smtClean="0"/>
          </a:p>
          <a:p>
            <a:endParaRPr lang="en-US" sz="2800" dirty="0" smtClean="0"/>
          </a:p>
          <a:p>
            <a:r>
              <a:rPr lang="en-US" sz="2400" dirty="0" smtClean="0"/>
              <a:t>Flora</a:t>
            </a:r>
            <a:r>
              <a:rPr lang="en-US" sz="2400" dirty="0"/>
              <a:t>, the horse in </a:t>
            </a:r>
            <a:r>
              <a:rPr lang="en-US" sz="2400" dirty="0" smtClean="0"/>
              <a:t>Alice </a:t>
            </a:r>
            <a:r>
              <a:rPr lang="en-US" sz="2400" dirty="0"/>
              <a:t>Munro’s “Boys and Girls,” is used symbolically to make a statement about the end of an early phase of the NARRATOR’s life</a:t>
            </a:r>
            <a:r>
              <a:rPr lang="en-US" sz="2400" dirty="0" smtClean="0"/>
              <a:t>. A baseball bat in a baseball player’s hands means something entirely different than a bat in an angry man’s.  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7162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/>
              <a:t>Tone:  </a:t>
            </a:r>
          </a:p>
          <a:p>
            <a:endParaRPr lang="en-US" sz="5400" b="1" u="sng" dirty="0" smtClean="0"/>
          </a:p>
          <a:p>
            <a:r>
              <a:rPr lang="en-US" sz="5400" dirty="0" smtClean="0"/>
              <a:t>The </a:t>
            </a:r>
            <a:r>
              <a:rPr lang="en-US" sz="5400" dirty="0"/>
              <a:t>cast of VOICE that reveals the SPEAKER’s or writer’s attitude to the audience.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1" y="838200"/>
            <a:ext cx="7848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latin typeface="Arial Rounded MT Bold" pitchFamily="34" charset="0"/>
              </a:rPr>
              <a:t>Juxtaposition:  </a:t>
            </a:r>
          </a:p>
          <a:p>
            <a:endParaRPr lang="en-US" sz="5400" b="1" u="sng" dirty="0" smtClean="0">
              <a:latin typeface="Arial Rounded MT Bold" pitchFamily="34" charset="0"/>
            </a:endParaRPr>
          </a:p>
          <a:p>
            <a:r>
              <a:rPr lang="en-US" sz="5400" dirty="0" smtClean="0">
                <a:latin typeface="Arial Rounded MT Bold" pitchFamily="34" charset="0"/>
              </a:rPr>
              <a:t>the act or instance of placing two or more things side by side. </a:t>
            </a:r>
            <a:endParaRPr lang="en-US" sz="5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1"/>
            <a:ext cx="8610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/>
              <a:t>Parallelism: </a:t>
            </a:r>
          </a:p>
          <a:p>
            <a:r>
              <a:rPr lang="en-US" sz="5400" dirty="0" smtClean="0"/>
              <a:t>To have items in pairs or a </a:t>
            </a:r>
          </a:p>
          <a:p>
            <a:r>
              <a:rPr lang="en-US" sz="5400" dirty="0" smtClean="0"/>
              <a:t>series. The reader will use </a:t>
            </a:r>
          </a:p>
          <a:p>
            <a:r>
              <a:rPr lang="en-US" sz="5400" dirty="0" smtClean="0"/>
              <a:t>parallelism to see similarity .  </a:t>
            </a:r>
          </a:p>
          <a:p>
            <a:r>
              <a:rPr lang="en-US" sz="5400" dirty="0" smtClean="0"/>
              <a:t>Important in making </a:t>
            </a:r>
          </a:p>
          <a:p>
            <a:r>
              <a:rPr lang="en-US" sz="5400" dirty="0" smtClean="0"/>
              <a:t>connections between </a:t>
            </a:r>
          </a:p>
          <a:p>
            <a:r>
              <a:rPr lang="en-US" sz="5400" dirty="0" smtClean="0"/>
              <a:t>seemingly different items. </a:t>
            </a:r>
            <a:endParaRPr lang="en-US" sz="5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/>
              <a:t>Questioning</a:t>
            </a:r>
          </a:p>
          <a:p>
            <a:pPr algn="ctr"/>
            <a:r>
              <a:rPr lang="en-US" sz="5400" b="1" dirty="0" smtClean="0"/>
              <a:t> </a:t>
            </a:r>
          </a:p>
          <a:p>
            <a:r>
              <a:rPr lang="en-US" sz="5400" b="1" u="sng" dirty="0" smtClean="0"/>
              <a:t>Identify:</a:t>
            </a:r>
            <a:r>
              <a:rPr lang="en-US" sz="5400" u="sng" dirty="0" smtClean="0"/>
              <a:t> </a:t>
            </a:r>
            <a:r>
              <a:rPr lang="en-US" sz="5400" dirty="0" smtClean="0"/>
              <a:t>to establish the identity or to place things in order, determine position. </a:t>
            </a:r>
          </a:p>
          <a:p>
            <a:r>
              <a:rPr lang="en-US" sz="4200" dirty="0" smtClean="0"/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>
                <a:latin typeface="Arial Rounded MT Bold" pitchFamily="34" charset="0"/>
              </a:rPr>
              <a:t>Alliteration</a:t>
            </a:r>
            <a:r>
              <a:rPr lang="en-US" sz="5400" u="sng" dirty="0"/>
              <a:t>:</a:t>
            </a:r>
            <a:r>
              <a:rPr lang="en-US" sz="5400" dirty="0"/>
              <a:t> </a:t>
            </a:r>
            <a:r>
              <a:rPr lang="en-US" sz="5400" dirty="0" smtClean="0"/>
              <a:t>recurrence </a:t>
            </a:r>
            <a:r>
              <a:rPr lang="en-US" sz="5400" dirty="0"/>
              <a:t>of </a:t>
            </a:r>
            <a:r>
              <a:rPr lang="en-US" sz="5400" dirty="0" smtClean="0"/>
              <a:t>consonants. </a:t>
            </a:r>
          </a:p>
          <a:p>
            <a:endParaRPr lang="en-US" sz="5400" dirty="0" smtClean="0"/>
          </a:p>
          <a:p>
            <a:r>
              <a:rPr lang="en-US" sz="5400" dirty="0" smtClean="0"/>
              <a:t>“dapple-dawn-drawn Falcon”</a:t>
            </a:r>
          </a:p>
          <a:p>
            <a:endParaRPr lang="en-US" sz="5400" dirty="0" smtClean="0"/>
          </a:p>
          <a:p>
            <a:r>
              <a:rPr lang="en-US" sz="5400" dirty="0" smtClean="0"/>
              <a:t>“Nature’s first green is gold, </a:t>
            </a:r>
          </a:p>
          <a:p>
            <a:r>
              <a:rPr lang="en-US" sz="5400" dirty="0" smtClean="0"/>
              <a:t>It’s hardest hue to hold” </a:t>
            </a:r>
            <a:endParaRPr lang="en-US" sz="5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 smtClean="0"/>
              <a:t>Questioning</a:t>
            </a:r>
          </a:p>
          <a:p>
            <a:pPr algn="ctr"/>
            <a:r>
              <a:rPr lang="en-US" b="1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2133600"/>
            <a:ext cx="8763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/>
              <a:t>Explain: </a:t>
            </a:r>
            <a:r>
              <a:rPr lang="en-US" sz="5400" dirty="0" smtClean="0"/>
              <a:t>to make known.  </a:t>
            </a:r>
          </a:p>
          <a:p>
            <a:r>
              <a:rPr lang="en-US" sz="5400" dirty="0" smtClean="0"/>
              <a:t>To make plain or understandable.</a:t>
            </a:r>
            <a:endParaRPr lang="en-US" sz="5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5611" y="533400"/>
            <a:ext cx="36714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u="sng" dirty="0" smtClean="0"/>
              <a:t>Questioning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2057400"/>
            <a:ext cx="792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/>
              <a:t>Analyze: </a:t>
            </a:r>
            <a:r>
              <a:rPr lang="en-US" sz="5400" dirty="0" smtClean="0"/>
              <a:t>To determine the nature or relationship of parts.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304800"/>
            <a:ext cx="525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 smtClean="0"/>
              <a:t>Questioning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676401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/>
              <a:t>Deeper Meaning:  </a:t>
            </a:r>
          </a:p>
          <a:p>
            <a:endParaRPr lang="en-US" sz="5400" b="1" u="sng" dirty="0" smtClean="0"/>
          </a:p>
          <a:p>
            <a:r>
              <a:rPr lang="en-US" sz="5400" dirty="0" smtClean="0"/>
              <a:t>Can you make connections outside of the text?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229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i="1" u="sng" dirty="0">
                <a:latin typeface="Arial Rounded MT Bold" pitchFamily="34" charset="0"/>
              </a:rPr>
              <a:t>Allusion</a:t>
            </a:r>
            <a:r>
              <a:rPr lang="en-US" sz="5400" i="1" dirty="0">
                <a:latin typeface="Arial Rounded MT Bold" pitchFamily="34" charset="0"/>
              </a:rPr>
              <a:t>: A reference in a literary work to something </a:t>
            </a:r>
            <a:r>
              <a:rPr lang="en-US" sz="5400" i="1" dirty="0" smtClean="0">
                <a:latin typeface="Arial Rounded MT Bold" pitchFamily="34" charset="0"/>
              </a:rPr>
              <a:t>that </a:t>
            </a:r>
            <a:r>
              <a:rPr lang="en-US" sz="5400" i="1" dirty="0">
                <a:latin typeface="Arial Rounded MT Bold" pitchFamily="34" charset="0"/>
              </a:rPr>
              <a:t>is external to the text. </a:t>
            </a:r>
            <a:endParaRPr lang="en-US" sz="5400" i="1" dirty="0" smtClean="0">
              <a:latin typeface="Arial Rounded MT Bold" pitchFamily="34" charset="0"/>
            </a:endParaRPr>
          </a:p>
          <a:p>
            <a:endParaRPr lang="en-US" sz="3600" dirty="0" smtClean="0">
              <a:latin typeface="Arial Rounded MT Bold" pitchFamily="34" charset="0"/>
            </a:endParaRPr>
          </a:p>
          <a:p>
            <a:r>
              <a:rPr lang="en-US" sz="4800" dirty="0" smtClean="0">
                <a:latin typeface="Arial Rounded MT Bold" pitchFamily="34" charset="0"/>
              </a:rPr>
              <a:t>(Think of music in which one artist samples another.)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/>
              <a:t>Characterization</a:t>
            </a:r>
            <a:r>
              <a:rPr lang="en-US" sz="5400" dirty="0"/>
              <a:t>:  the means an author </a:t>
            </a:r>
            <a:r>
              <a:rPr lang="en-US" sz="5400" dirty="0" smtClean="0"/>
              <a:t>employs </a:t>
            </a:r>
            <a:r>
              <a:rPr lang="en-US" sz="5400" dirty="0"/>
              <a:t>in presenting and </a:t>
            </a:r>
            <a:r>
              <a:rPr lang="en-US" sz="5400" dirty="0" smtClean="0"/>
              <a:t>developing characters. </a:t>
            </a:r>
          </a:p>
          <a:p>
            <a:r>
              <a:rPr lang="en-US" sz="4000" dirty="0" smtClean="0"/>
              <a:t>*ACTION 	                   *DESCRIPTION </a:t>
            </a:r>
          </a:p>
          <a:p>
            <a:r>
              <a:rPr lang="en-US" sz="4000" dirty="0" smtClean="0"/>
              <a:t>            *ACTIONS OF OTHERS </a:t>
            </a:r>
            <a:endParaRPr lang="en-US" sz="4000" dirty="0"/>
          </a:p>
          <a:p>
            <a:endParaRPr lang="en-US" sz="4000" b="1" u="sng" dirty="0" smtClean="0"/>
          </a:p>
          <a:p>
            <a:r>
              <a:rPr lang="en-US" sz="4000" b="1" u="sng" dirty="0" smtClean="0"/>
              <a:t>(Caricature</a:t>
            </a:r>
            <a:r>
              <a:rPr lang="en-US" sz="4000" b="1" u="sng" dirty="0"/>
              <a:t>:</a:t>
            </a:r>
            <a:r>
              <a:rPr lang="en-US" sz="4000" dirty="0"/>
              <a:t> Ludicrously exaggerated </a:t>
            </a:r>
            <a:r>
              <a:rPr lang="en-US" sz="4000" dirty="0" smtClean="0"/>
              <a:t>CHARCTERIZATION)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458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u="sng" dirty="0" smtClean="0">
                <a:latin typeface="Arial Rounded MT Bold" pitchFamily="34" charset="0"/>
              </a:rPr>
              <a:t>Conflict</a:t>
            </a:r>
            <a:r>
              <a:rPr lang="en-US" sz="5400" dirty="0" smtClean="0">
                <a:latin typeface="Arial Rounded MT Bold" pitchFamily="34" charset="0"/>
              </a:rPr>
              <a:t>:  the </a:t>
            </a:r>
            <a:r>
              <a:rPr lang="en-US" sz="5400" dirty="0">
                <a:latin typeface="Arial Rounded MT Bold" pitchFamily="34" charset="0"/>
              </a:rPr>
              <a:t>struggle </a:t>
            </a:r>
            <a:r>
              <a:rPr lang="en-US" sz="5400" dirty="0" smtClean="0">
                <a:latin typeface="Arial Rounded MT Bold" pitchFamily="34" charset="0"/>
              </a:rPr>
              <a:t>b/w opposing forces. </a:t>
            </a:r>
          </a:p>
          <a:p>
            <a:r>
              <a:rPr lang="en-US" sz="4800" i="1" dirty="0" smtClean="0">
                <a:latin typeface="Arial Rounded MT Bold" pitchFamily="34" charset="0"/>
              </a:rPr>
              <a:t>(It’s central to storytelling)  </a:t>
            </a:r>
          </a:p>
          <a:p>
            <a:endParaRPr lang="en-US" sz="4000" dirty="0" smtClean="0">
              <a:latin typeface="Arial Rounded MT Bold" pitchFamily="34" charset="0"/>
            </a:endParaRPr>
          </a:p>
          <a:p>
            <a:r>
              <a:rPr lang="en-US" sz="4000" dirty="0" smtClean="0">
                <a:latin typeface="Arial Rounded MT Bold" pitchFamily="34" charset="0"/>
              </a:rPr>
              <a:t>It’s really the interaction </a:t>
            </a:r>
            <a:r>
              <a:rPr lang="en-US" sz="4000" dirty="0">
                <a:latin typeface="Arial Rounded MT Bold" pitchFamily="34" charset="0"/>
              </a:rPr>
              <a:t>between </a:t>
            </a:r>
            <a:r>
              <a:rPr lang="en-US" sz="4000" dirty="0" smtClean="0">
                <a:latin typeface="Arial Rounded MT Bold" pitchFamily="34" charset="0"/>
              </a:rPr>
              <a:t>CHARACTERS, usually the </a:t>
            </a:r>
            <a:r>
              <a:rPr lang="en-US" sz="4000" u="sng" dirty="0" smtClean="0">
                <a:latin typeface="Arial Rounded MT Bold" pitchFamily="34" charset="0"/>
              </a:rPr>
              <a:t>Protagonist </a:t>
            </a:r>
            <a:r>
              <a:rPr lang="en-US" sz="4000" dirty="0" smtClean="0">
                <a:latin typeface="Arial Rounded MT Bold" pitchFamily="34" charset="0"/>
              </a:rPr>
              <a:t>and </a:t>
            </a:r>
            <a:r>
              <a:rPr lang="en-US" sz="4000" u="sng" dirty="0" smtClean="0">
                <a:latin typeface="Arial Rounded MT Bold" pitchFamily="34" charset="0"/>
              </a:rPr>
              <a:t>Antagonist </a:t>
            </a:r>
          </a:p>
          <a:p>
            <a:r>
              <a:rPr lang="en-US" sz="4000" dirty="0" smtClean="0">
                <a:latin typeface="Arial Rounded MT Bold" pitchFamily="34" charset="0"/>
              </a:rPr>
              <a:t>It can also be in the </a:t>
            </a:r>
            <a:r>
              <a:rPr lang="en-US" sz="4000" dirty="0">
                <a:latin typeface="Arial Rounded MT Bold" pitchFamily="34" charset="0"/>
              </a:rPr>
              <a:t>mind of the central figure.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"/>
            <a:ext cx="8915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u="sng" dirty="0">
                <a:latin typeface="Berlin Sans FB" pitchFamily="34" charset="0"/>
              </a:rPr>
              <a:t>Dialogue: </a:t>
            </a:r>
            <a:r>
              <a:rPr lang="en-US" sz="4800" dirty="0">
                <a:latin typeface="Berlin Sans FB" pitchFamily="34" charset="0"/>
              </a:rPr>
              <a:t>The conversational language spoken by the CHARACTERS in a literary work</a:t>
            </a:r>
            <a:r>
              <a:rPr lang="en-US" sz="4800" dirty="0" smtClean="0">
                <a:latin typeface="Berlin Sans FB" pitchFamily="34" charset="0"/>
              </a:rPr>
              <a:t>.</a:t>
            </a:r>
          </a:p>
          <a:p>
            <a:r>
              <a:rPr lang="en-US" sz="4800" dirty="0" smtClean="0">
                <a:latin typeface="Berlin Sans FB" pitchFamily="34" charset="0"/>
              </a:rPr>
              <a:t> </a:t>
            </a:r>
            <a:r>
              <a:rPr lang="en-US" sz="1100" dirty="0" smtClean="0">
                <a:latin typeface="Berlin Sans FB" pitchFamily="34" charset="0"/>
              </a:rPr>
              <a:t>     </a:t>
            </a:r>
            <a:r>
              <a:rPr lang="en-US" sz="4800" dirty="0" smtClean="0">
                <a:latin typeface="Berlin Sans FB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Berlin Sans FB" pitchFamily="34" charset="0"/>
              </a:rPr>
              <a:t> it’s at </a:t>
            </a:r>
            <a:r>
              <a:rPr lang="en-US" sz="4000" dirty="0">
                <a:latin typeface="Berlin Sans FB" pitchFamily="34" charset="0"/>
              </a:rPr>
              <a:t>best </a:t>
            </a:r>
            <a:r>
              <a:rPr lang="en-US" sz="4000" dirty="0" smtClean="0">
                <a:latin typeface="Berlin Sans FB" pitchFamily="34" charset="0"/>
              </a:rPr>
              <a:t>when it’s a </a:t>
            </a:r>
            <a:r>
              <a:rPr lang="en-US" sz="4000" dirty="0">
                <a:latin typeface="Berlin Sans FB" pitchFamily="34" charset="0"/>
              </a:rPr>
              <a:t>stylized version or what a character might actually say in a situation. </a:t>
            </a:r>
            <a:endParaRPr lang="en-US" sz="4000" dirty="0" smtClean="0">
              <a:latin typeface="Berlin Sans FB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Berlin Sans FB" pitchFamily="34" charset="0"/>
              </a:rPr>
              <a:t>Good </a:t>
            </a:r>
            <a:r>
              <a:rPr lang="en-US" sz="3600" dirty="0">
                <a:latin typeface="Berlin Sans FB" pitchFamily="34" charset="0"/>
              </a:rPr>
              <a:t>dialogue attempts to record the idiom of characters as psychologically and socially observed.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1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u="sng" dirty="0">
                <a:latin typeface="Arial Rounded MT Bold" pitchFamily="34" charset="0"/>
              </a:rPr>
              <a:t>Hyperbole </a:t>
            </a:r>
            <a:r>
              <a:rPr lang="en-US" sz="5400" dirty="0" smtClean="0">
                <a:latin typeface="Arial Rounded MT Bold" pitchFamily="34" charset="0"/>
              </a:rPr>
              <a:t>: </a:t>
            </a:r>
          </a:p>
          <a:p>
            <a:endParaRPr lang="en-US" sz="5400" dirty="0" smtClean="0">
              <a:latin typeface="Arial Rounded MT Bold" pitchFamily="34" charset="0"/>
            </a:endParaRPr>
          </a:p>
          <a:p>
            <a:r>
              <a:rPr lang="en-US" sz="5400" dirty="0" smtClean="0">
                <a:latin typeface="Arial Rounded MT Bold" pitchFamily="34" charset="0"/>
              </a:rPr>
              <a:t>Exaggeration </a:t>
            </a:r>
            <a:r>
              <a:rPr lang="en-US" sz="5400" dirty="0">
                <a:latin typeface="Arial Rounded MT Bold" pitchFamily="34" charset="0"/>
              </a:rPr>
              <a:t>or overstatement frequently employed for humorous purposes.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" y="366849"/>
            <a:ext cx="88392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Imagery</a:t>
            </a:r>
            <a:r>
              <a:rPr kumimoji="0" lang="en-US" sz="5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: a verbal representation of a sense impression.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*Visual 	    *</a:t>
            </a:r>
            <a:r>
              <a:rPr lang="en-US" sz="42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4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uditory 		*Olfactory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42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sz="4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*Tactile 		*Taste- oriented.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en-US" sz="4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Literal or </a:t>
            </a:r>
            <a:r>
              <a:rPr lang="en-US" sz="46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en-US" sz="4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igurative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They are often an essential part in defining the emotional content, and meaning of a literary work. </a:t>
            </a:r>
            <a:endParaRPr kumimoji="0" lang="en-US" sz="4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latin typeface="Franklin Gothic Demi Cond" pitchFamily="34" charset="0"/>
              </a:rPr>
              <a:t>Irony</a:t>
            </a:r>
            <a:r>
              <a:rPr lang="en-US" sz="3600" b="1" dirty="0">
                <a:latin typeface="Franklin Gothic Demi Cond" pitchFamily="34" charset="0"/>
              </a:rPr>
              <a:t> (a) </a:t>
            </a:r>
            <a:r>
              <a:rPr lang="en-US" sz="3600" b="1" dirty="0" smtClean="0">
                <a:latin typeface="Franklin Gothic Demi Cond" pitchFamily="34" charset="0"/>
              </a:rPr>
              <a:t>a </a:t>
            </a:r>
            <a:r>
              <a:rPr lang="en-US" sz="3600" b="1" dirty="0">
                <a:latin typeface="Franklin Gothic Demi Cond" pitchFamily="34" charset="0"/>
              </a:rPr>
              <a:t>statement contradicts its literal meaning. </a:t>
            </a:r>
            <a:r>
              <a:rPr lang="en-US" sz="3600" b="1" dirty="0" smtClean="0">
                <a:latin typeface="Franklin Gothic Demi Cond" pitchFamily="34" charset="0"/>
              </a:rPr>
              <a:t>  Ex: a narrator </a:t>
            </a:r>
            <a:r>
              <a:rPr lang="en-US" sz="3600" b="1" dirty="0">
                <a:latin typeface="Franklin Gothic Demi Cond" pitchFamily="34" charset="0"/>
              </a:rPr>
              <a:t>fails to recognize or admit the significance of what is described. </a:t>
            </a:r>
            <a:endParaRPr lang="en-US" sz="3600" b="1" dirty="0" smtClean="0">
              <a:latin typeface="Franklin Gothic Demi Cond" pitchFamily="34" charset="0"/>
            </a:endParaRPr>
          </a:p>
          <a:p>
            <a:endParaRPr lang="en-US" sz="3600" b="1" dirty="0" smtClean="0">
              <a:latin typeface="Franklin Gothic Demi Cond" pitchFamily="34" charset="0"/>
            </a:endParaRPr>
          </a:p>
          <a:p>
            <a:r>
              <a:rPr lang="en-US" sz="3600" b="1" dirty="0" smtClean="0">
                <a:latin typeface="Franklin Gothic Demi Cond" pitchFamily="34" charset="0"/>
              </a:rPr>
              <a:t>(</a:t>
            </a:r>
            <a:r>
              <a:rPr lang="en-US" sz="3600" b="1" dirty="0">
                <a:latin typeface="Franklin Gothic Demi Cond" pitchFamily="34" charset="0"/>
              </a:rPr>
              <a:t>b) </a:t>
            </a:r>
            <a:r>
              <a:rPr lang="en-US" sz="3600" b="1" u="sng" dirty="0">
                <a:latin typeface="Franklin Gothic Demi Cond" pitchFamily="34" charset="0"/>
              </a:rPr>
              <a:t>S</a:t>
            </a:r>
            <a:r>
              <a:rPr lang="en-US" sz="3600" b="1" u="sng" dirty="0" smtClean="0">
                <a:latin typeface="Franklin Gothic Demi Cond" pitchFamily="34" charset="0"/>
              </a:rPr>
              <a:t>ituational </a:t>
            </a:r>
            <a:r>
              <a:rPr lang="en-US" sz="3600" b="1" u="sng" dirty="0">
                <a:latin typeface="Franklin Gothic Demi Cond" pitchFamily="34" charset="0"/>
              </a:rPr>
              <a:t>irony </a:t>
            </a:r>
            <a:r>
              <a:rPr lang="en-US" sz="3600" b="1" dirty="0">
                <a:latin typeface="Franklin Gothic Demi Cond" pitchFamily="34" charset="0"/>
              </a:rPr>
              <a:t>occurs when events develop in a pattern opposite to what is expected. </a:t>
            </a:r>
            <a:endParaRPr lang="en-US" sz="3600" b="1" dirty="0" smtClean="0">
              <a:latin typeface="Franklin Gothic Demi Cond" pitchFamily="34" charset="0"/>
            </a:endParaRPr>
          </a:p>
          <a:p>
            <a:endParaRPr lang="en-US" sz="3600" b="1" i="1" dirty="0" smtClean="0">
              <a:latin typeface="Franklin Gothic Demi Cond" pitchFamily="34" charset="0"/>
            </a:endParaRPr>
          </a:p>
          <a:p>
            <a:r>
              <a:rPr lang="en-US" sz="3600" b="1" i="1" dirty="0" smtClean="0">
                <a:latin typeface="Franklin Gothic Demi Cond" pitchFamily="34" charset="0"/>
              </a:rPr>
              <a:t>(</a:t>
            </a:r>
            <a:r>
              <a:rPr lang="en-US" sz="3600" b="1" dirty="0">
                <a:latin typeface="Franklin Gothic Demi Cond" pitchFamily="34" charset="0"/>
              </a:rPr>
              <a:t>c) </a:t>
            </a:r>
            <a:r>
              <a:rPr lang="en-US" sz="3600" b="1" u="sng" dirty="0">
                <a:latin typeface="Franklin Gothic Demi Cond" pitchFamily="34" charset="0"/>
              </a:rPr>
              <a:t>Dramatic irony </a:t>
            </a:r>
            <a:r>
              <a:rPr lang="en-US" sz="3600" b="1" dirty="0">
                <a:latin typeface="Franklin Gothic Demi Cond" pitchFamily="34" charset="0"/>
              </a:rPr>
              <a:t>occurs when </a:t>
            </a:r>
            <a:r>
              <a:rPr lang="en-US" sz="3600" b="1" dirty="0" smtClean="0">
                <a:latin typeface="Franklin Gothic Demi Cond" pitchFamily="34" charset="0"/>
              </a:rPr>
              <a:t>characters in </a:t>
            </a:r>
            <a:r>
              <a:rPr lang="en-US" sz="3600" b="1" dirty="0">
                <a:latin typeface="Franklin Gothic Demi Cond" pitchFamily="34" charset="0"/>
              </a:rPr>
              <a:t>a literary work are proceeding without being aware of factors affecting their fate that are known to the audience.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570</Words>
  <Application>Microsoft Office PowerPoint</Application>
  <PresentationFormat>On-screen Show (4:3)</PresentationFormat>
  <Paragraphs>93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Assonance: repetition of the same or similar vowel sounds   “That hoard, and sleep, and feed, and know not me.”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FORT LA BOSSE 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Assonance: The close repetition of the same or similar vowel sounds in stressed syllables. Alred, Lord Tennyson’s Ulysses complains of those “That hoard, and sleep, and feed, and know not me.”</dc:title>
  <dc:creator>FLBSD</dc:creator>
  <cp:lastModifiedBy>FLBSD</cp:lastModifiedBy>
  <cp:revision>32</cp:revision>
  <dcterms:created xsi:type="dcterms:W3CDTF">2011-09-08T22:26:15Z</dcterms:created>
  <dcterms:modified xsi:type="dcterms:W3CDTF">2017-02-06T17:41:16Z</dcterms:modified>
</cp:coreProperties>
</file>